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313" r:id="rId5"/>
    <p:sldId id="256" r:id="rId6"/>
    <p:sldId id="315" r:id="rId7"/>
    <p:sldId id="257" r:id="rId8"/>
    <p:sldId id="263" r:id="rId9"/>
    <p:sldId id="259" r:id="rId10"/>
    <p:sldId id="327" r:id="rId11"/>
    <p:sldId id="331" r:id="rId12"/>
    <p:sldId id="337" r:id="rId13"/>
    <p:sldId id="260" r:id="rId14"/>
    <p:sldId id="258" r:id="rId15"/>
    <p:sldId id="339" r:id="rId16"/>
    <p:sldId id="341" r:id="rId17"/>
    <p:sldId id="343" r:id="rId18"/>
    <p:sldId id="344" r:id="rId19"/>
    <p:sldId id="345" r:id="rId20"/>
    <p:sldId id="346" r:id="rId21"/>
    <p:sldId id="267" r:id="rId22"/>
    <p:sldId id="336" r:id="rId23"/>
    <p:sldId id="335" r:id="rId24"/>
    <p:sldId id="338" r:id="rId25"/>
    <p:sldId id="34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2FDE"/>
    <a:srgbClr val="5926BB"/>
    <a:srgbClr val="FFFFFF"/>
    <a:srgbClr val="8B26BB"/>
    <a:srgbClr val="431A8E"/>
    <a:srgbClr val="240B52"/>
    <a:srgbClr val="B826BB"/>
    <a:srgbClr val="39147C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C2256-884D-F3E1-48DC-40B807717A33}" v="82" dt="2022-12-05T00:08:25.136"/>
    <p1510:client id="{56A61B8D-5247-4D51-8F63-CFDA55000902}" v="11" dt="2022-12-05T09:50:15.820"/>
    <p1510:client id="{6FB4EF00-54BC-9FD1-775F-8AA19FC46591}" v="859" dt="2022-12-05T01:36:17.118"/>
    <p1510:client id="{BB4F8AB4-48B2-7D6E-2B27-B6C6A12D42C9}" v="192" dt="2022-12-05T00:22:03.590"/>
    <p1510:client id="{C9A14351-1A9B-8A6A-0C39-A35C751470B0}" v="394" dt="2022-12-05T03:01:46.621"/>
    <p1510:client id="{EB5476AA-FCB5-798D-1760-8968DC7D8351}" v="2" dt="2022-12-05T02:26:47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2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Antonio" userId="f7bfaceb9b934208" providerId="LiveId" clId="{56A61B8D-5247-4D51-8F63-CFDA55000902}"/>
    <pc:docChg chg="undo custSel addSld delSld modSld sldOrd">
      <pc:chgData name="Gustavo Antonio" userId="f7bfaceb9b934208" providerId="LiveId" clId="{56A61B8D-5247-4D51-8F63-CFDA55000902}" dt="2022-12-05T09:50:15.820" v="504"/>
      <pc:docMkLst>
        <pc:docMk/>
      </pc:docMkLst>
      <pc:sldChg chg="del">
        <pc:chgData name="Gustavo Antonio" userId="f7bfaceb9b934208" providerId="LiveId" clId="{56A61B8D-5247-4D51-8F63-CFDA55000902}" dt="2022-12-05T09:49:47.396" v="500" actId="47"/>
        <pc:sldMkLst>
          <pc:docMk/>
          <pc:sldMk cId="916625694" sldId="332"/>
        </pc:sldMkLst>
      </pc:sldChg>
      <pc:sldChg chg="addSp delSp modSp mod ord modAnim">
        <pc:chgData name="Gustavo Antonio" userId="f7bfaceb9b934208" providerId="LiveId" clId="{56A61B8D-5247-4D51-8F63-CFDA55000902}" dt="2022-12-05T09:50:15.820" v="504"/>
        <pc:sldMkLst>
          <pc:docMk/>
          <pc:sldMk cId="845057387" sldId="339"/>
        </pc:sldMkLst>
        <pc:spChg chg="add del mod">
          <ac:chgData name="Gustavo Antonio" userId="f7bfaceb9b934208" providerId="LiveId" clId="{56A61B8D-5247-4D51-8F63-CFDA55000902}" dt="2022-12-05T08:52:05.990" v="5" actId="478"/>
          <ac:spMkLst>
            <pc:docMk/>
            <pc:sldMk cId="845057387" sldId="339"/>
            <ac:spMk id="2" creationId="{F92DFB5C-62FD-35FC-5977-AF3A180AD3B2}"/>
          </ac:spMkLst>
        </pc:spChg>
        <pc:spChg chg="add del mod">
          <ac:chgData name="Gustavo Antonio" userId="f7bfaceb9b934208" providerId="LiveId" clId="{56A61B8D-5247-4D51-8F63-CFDA55000902}" dt="2022-12-05T09:01:31.019" v="191" actId="478"/>
          <ac:spMkLst>
            <pc:docMk/>
            <pc:sldMk cId="845057387" sldId="339"/>
            <ac:spMk id="6" creationId="{87CB8761-A23F-905C-1428-92191195637F}"/>
          </ac:spMkLst>
        </pc:spChg>
        <pc:spChg chg="add del mod">
          <ac:chgData name="Gustavo Antonio" userId="f7bfaceb9b934208" providerId="LiveId" clId="{56A61B8D-5247-4D51-8F63-CFDA55000902}" dt="2022-12-05T08:55:32.892" v="28" actId="478"/>
          <ac:spMkLst>
            <pc:docMk/>
            <pc:sldMk cId="845057387" sldId="339"/>
            <ac:spMk id="7" creationId="{DBB3DC45-EF22-EF66-B092-430207EA7AAC}"/>
          </ac:spMkLst>
        </pc:spChg>
        <pc:spChg chg="add del mod">
          <ac:chgData name="Gustavo Antonio" userId="f7bfaceb9b934208" providerId="LiveId" clId="{56A61B8D-5247-4D51-8F63-CFDA55000902}" dt="2022-12-05T08:55:32.892" v="28" actId="478"/>
          <ac:spMkLst>
            <pc:docMk/>
            <pc:sldMk cId="845057387" sldId="339"/>
            <ac:spMk id="8" creationId="{0320FE6E-D7F1-393D-3199-0B98C33789FD}"/>
          </ac:spMkLst>
        </pc:spChg>
        <pc:spChg chg="add mod">
          <ac:chgData name="Gustavo Antonio" userId="f7bfaceb9b934208" providerId="LiveId" clId="{56A61B8D-5247-4D51-8F63-CFDA55000902}" dt="2022-12-05T09:50:01.144" v="501" actId="164"/>
          <ac:spMkLst>
            <pc:docMk/>
            <pc:sldMk cId="845057387" sldId="339"/>
            <ac:spMk id="9" creationId="{134F0CAB-7E60-5491-6224-C90FA939F10D}"/>
          </ac:spMkLst>
        </pc:spChg>
        <pc:spChg chg="add del mod">
          <ac:chgData name="Gustavo Antonio" userId="f7bfaceb9b934208" providerId="LiveId" clId="{56A61B8D-5247-4D51-8F63-CFDA55000902}" dt="2022-12-05T09:00:24.950" v="32" actId="478"/>
          <ac:spMkLst>
            <pc:docMk/>
            <pc:sldMk cId="845057387" sldId="339"/>
            <ac:spMk id="10" creationId="{A27305BF-F825-AA79-EFF8-8617AAF391E1}"/>
          </ac:spMkLst>
        </pc:spChg>
        <pc:spChg chg="add del mod">
          <ac:chgData name="Gustavo Antonio" userId="f7bfaceb9b934208" providerId="LiveId" clId="{56A61B8D-5247-4D51-8F63-CFDA55000902}" dt="2022-12-05T09:00:26.538" v="33" actId="478"/>
          <ac:spMkLst>
            <pc:docMk/>
            <pc:sldMk cId="845057387" sldId="339"/>
            <ac:spMk id="11" creationId="{261E05AC-14BF-9EAD-1420-1AFEE0E2BDA0}"/>
          </ac:spMkLst>
        </pc:spChg>
        <pc:spChg chg="add del mod">
          <ac:chgData name="Gustavo Antonio" userId="f7bfaceb9b934208" providerId="LiveId" clId="{56A61B8D-5247-4D51-8F63-CFDA55000902}" dt="2022-12-05T08:56:32.912" v="31" actId="478"/>
          <ac:spMkLst>
            <pc:docMk/>
            <pc:sldMk cId="845057387" sldId="339"/>
            <ac:spMk id="12" creationId="{D15BFE9D-ED65-DF67-9FD0-18B6CC5E4CA3}"/>
          </ac:spMkLst>
        </pc:spChg>
        <pc:spChg chg="add mod">
          <ac:chgData name="Gustavo Antonio" userId="f7bfaceb9b934208" providerId="LiveId" clId="{56A61B8D-5247-4D51-8F63-CFDA55000902}" dt="2022-12-05T09:50:01.144" v="501" actId="164"/>
          <ac:spMkLst>
            <pc:docMk/>
            <pc:sldMk cId="845057387" sldId="339"/>
            <ac:spMk id="13" creationId="{199D491D-827A-4BD9-2A15-89CBD2D952E7}"/>
          </ac:spMkLst>
        </pc:spChg>
        <pc:spChg chg="add mod">
          <ac:chgData name="Gustavo Antonio" userId="f7bfaceb9b934208" providerId="LiveId" clId="{56A61B8D-5247-4D51-8F63-CFDA55000902}" dt="2022-12-05T09:50:14.469" v="503" actId="164"/>
          <ac:spMkLst>
            <pc:docMk/>
            <pc:sldMk cId="845057387" sldId="339"/>
            <ac:spMk id="14" creationId="{A0794E60-63DF-6F0E-BD6B-9FD722715377}"/>
          </ac:spMkLst>
        </pc:spChg>
        <pc:spChg chg="add mod">
          <ac:chgData name="Gustavo Antonio" userId="f7bfaceb9b934208" providerId="LiveId" clId="{56A61B8D-5247-4D51-8F63-CFDA55000902}" dt="2022-12-05T09:50:14.469" v="503" actId="164"/>
          <ac:spMkLst>
            <pc:docMk/>
            <pc:sldMk cId="845057387" sldId="339"/>
            <ac:spMk id="15" creationId="{8F5AA166-BA74-3B67-0FA6-5E35E7A6851A}"/>
          </ac:spMkLst>
        </pc:spChg>
        <pc:grpChg chg="add mod">
          <ac:chgData name="Gustavo Antonio" userId="f7bfaceb9b934208" providerId="LiveId" clId="{56A61B8D-5247-4D51-8F63-CFDA55000902}" dt="2022-12-05T09:50:01.144" v="501" actId="164"/>
          <ac:grpSpMkLst>
            <pc:docMk/>
            <pc:sldMk cId="845057387" sldId="339"/>
            <ac:grpSpMk id="16" creationId="{8FF8F024-33C7-C23A-C8AF-656B1AF7CB65}"/>
          </ac:grpSpMkLst>
        </pc:grpChg>
        <pc:grpChg chg="add mod">
          <ac:chgData name="Gustavo Antonio" userId="f7bfaceb9b934208" providerId="LiveId" clId="{56A61B8D-5247-4D51-8F63-CFDA55000902}" dt="2022-12-05T09:50:14.469" v="503" actId="164"/>
          <ac:grpSpMkLst>
            <pc:docMk/>
            <pc:sldMk cId="845057387" sldId="339"/>
            <ac:grpSpMk id="17" creationId="{F0628512-A708-A77F-D1C3-F3169BFC8162}"/>
          </ac:grpSpMkLst>
        </pc:grpChg>
        <pc:picChg chg="add del mod">
          <ac:chgData name="Gustavo Antonio" userId="f7bfaceb9b934208" providerId="LiveId" clId="{56A61B8D-5247-4D51-8F63-CFDA55000902}" dt="2022-12-05T08:55:30.797" v="27" actId="478"/>
          <ac:picMkLst>
            <pc:docMk/>
            <pc:sldMk cId="845057387" sldId="339"/>
            <ac:picMk id="5" creationId="{7A5C7A4C-2F24-BF4F-7AF7-F56752C404C8}"/>
          </ac:picMkLst>
        </pc:picChg>
      </pc:sldChg>
      <pc:sldChg chg="add del ord">
        <pc:chgData name="Gustavo Antonio" userId="f7bfaceb9b934208" providerId="LiveId" clId="{56A61B8D-5247-4D51-8F63-CFDA55000902}" dt="2022-12-05T09:16:38.818" v="499" actId="47"/>
        <pc:sldMkLst>
          <pc:docMk/>
          <pc:sldMk cId="3751638828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EAAD-2F0A-4890-A5F4-D187DC96A294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636B-EAC4-4DA6-8E83-FCE8BD452C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3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7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3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9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6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8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854FD-28EF-D88B-E3C5-9C6CAEDF2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3AA6E-0C0D-1793-1458-F8145F0D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C54EF-3889-0D8F-7836-87FC68F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18568F-5614-D922-4BF4-3A30B251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CF907-4A53-434B-A40B-C1495CEF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15E7-D919-949B-D1E5-6BED5B1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642EC5-63A8-4278-D202-D0EA60C21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32B46-FA2A-F3F0-1A97-DD939F6C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FFF7B-9C64-70AC-20C8-C8C7D3A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1390F-7F1F-32FA-178D-1745312F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513026-6BBC-DC02-B44F-14B1894F6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1032F-D528-CCE4-3780-B8B7C04B8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7EA3-3D26-99AE-AF8E-B7FD2523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EB87C-15A3-3A07-E6FE-8DBAA19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A1BDB-DCDB-195D-168B-4D0E079F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38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77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288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511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89676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4409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pt-BR" smtClean="0"/>
              <a:pPr algn="l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737-C5C1-DB95-F398-B19B9F2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49A9F-99CF-0B08-C538-A80EF259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696DE-3F3E-4577-7ED2-21FF008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406C4-85C7-76AA-07A4-3E9A4BC4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F552-98D4-FAE2-894A-762AC26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88879-DDBA-04E0-F026-72F63E96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DF8F3-3DDA-35FB-0901-3A50A3DF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BB32F-5F44-6F34-5B02-7FF605A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203D0-6D92-FDCE-DCB4-0CA744E9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D8D69-5C86-9E7D-6071-2840907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4721-248E-30E7-0566-A8CA6278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E7C6-1EDF-BC2A-4678-28F8102C5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C1ACB-ABE0-8DBE-735B-045A7B11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2A14F-7ABC-633C-D74B-B0C34DA9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2C403-5A66-4A66-0B99-096BE570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30C61-9A25-C53E-94D4-97CA785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D596B-F69B-FE9D-9FE1-A2B0529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0A74E-6482-843E-5BC1-0E460143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C89935-C587-F400-D4B9-CAD6A8C1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C9319-7DE3-5620-DD02-5DA32AD4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693C4B-FDEF-BE48-57BC-94A8D7C11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59901-0C44-0575-1244-FA7BE1E5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B1585-78A7-742E-C432-9B8C4296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FA1D52-8C98-139A-3EBB-5FE8FF89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903D-7ECE-DC43-B241-BDBBEAD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375AD8-B832-33C6-D65C-A62E6B5B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02CF7F-FE34-A719-768F-F1436BB8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162A80-05B2-E2AF-49C5-53CF2B2C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B6F3CF-9BA0-C602-E844-604F366D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96BD6-F43C-9402-9D7D-58BCFE79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A5F3C-BC7B-E3CB-5B13-BB7731D0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2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D1966-6C96-3A08-81CE-9BCEF78B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174EFB-1348-C55D-0378-DAB6A610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FB447E-1DF5-363B-EBCD-7AF14B7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FE996-91B8-5DA1-015F-82D50A3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B56545-541B-94E5-CF91-ECB9524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D24A6D-80F4-F36D-96F5-8629EF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2280-7BF0-B022-3A61-1C11EE8A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EC2AF-C652-8977-8C97-47F18B80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D4C9F3-6B52-93A7-A0C2-1AC41A84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9B8C1-E389-B692-064D-900141AB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500BD-E238-1D49-22B5-12D6DFD0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09FD76-7CD4-2253-1EB3-264155A7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8ECB0B-52B4-4C28-82B4-B0BED3DB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4B2AD-DFB1-4EBE-729E-3E61FF4D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00664-7E73-53EB-2F46-20D27A7CE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9C29D6-E02B-E7D6-F250-4AD4CCC2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948F-0396-A8AF-D7C1-19E247151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3" name="Google Shape;207;p32">
            <a:extLst>
              <a:ext uri="{FF2B5EF4-FFF2-40B4-BE49-F238E27FC236}">
                <a16:creationId xmlns:a16="http://schemas.microsoft.com/office/drawing/2014/main" id="{58DB4D68-B35B-DF8F-FCE7-CE6CA2A2ED61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01279C-1794-55D0-324A-932DA8E5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97" y="50329"/>
            <a:ext cx="10948606" cy="67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16265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554185" y="2970643"/>
            <a:ext cx="5083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Aplicações &amp; Métodos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5135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Contextualização – Exportação de Medidas de Internet 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FF8F024-33C7-C23A-C8AF-656B1AF7CB65}"/>
              </a:ext>
            </a:extLst>
          </p:cNvPr>
          <p:cNvGrpSpPr/>
          <p:nvPr/>
        </p:nvGrpSpPr>
        <p:grpSpPr>
          <a:xfrm>
            <a:off x="993143" y="2217093"/>
            <a:ext cx="4827554" cy="2029194"/>
            <a:chOff x="993143" y="2217093"/>
            <a:chExt cx="4827554" cy="2029194"/>
          </a:xfrm>
        </p:grpSpPr>
        <p:sp>
          <p:nvSpPr>
            <p:cNvPr id="9" name="Espaço Reservado para Texto 9">
              <a:extLst>
                <a:ext uri="{FF2B5EF4-FFF2-40B4-BE49-F238E27FC236}">
                  <a16:creationId xmlns:a16="http://schemas.microsoft.com/office/drawing/2014/main" id="{134F0CAB-7E60-5491-6224-C90FA939F10D}"/>
                </a:ext>
              </a:extLst>
            </p:cNvPr>
            <p:cNvSpPr txBox="1">
              <a:spLocks/>
            </p:cNvSpPr>
            <p:nvPr/>
          </p:nvSpPr>
          <p:spPr>
            <a:xfrm>
              <a:off x="993143" y="2217093"/>
              <a:ext cx="3126583" cy="426393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400" dirty="0">
                  <a:solidFill>
                    <a:srgbClr val="240B52"/>
                  </a:solidFill>
                  <a:latin typeface="Tenorite Bold"/>
                </a:rPr>
                <a:t>Técnico/Gestor</a:t>
              </a:r>
            </a:p>
            <a:p>
              <a:endParaRPr lang="pt-BR" sz="2400" dirty="0">
                <a:solidFill>
                  <a:srgbClr val="240B52"/>
                </a:solidFill>
                <a:latin typeface="Tenorite Bold"/>
              </a:endParaRPr>
            </a:p>
          </p:txBody>
        </p:sp>
        <p:sp>
          <p:nvSpPr>
            <p:cNvPr id="13" name="Espaço Reservado para Texto 18">
              <a:extLst>
                <a:ext uri="{FF2B5EF4-FFF2-40B4-BE49-F238E27FC236}">
                  <a16:creationId xmlns:a16="http://schemas.microsoft.com/office/drawing/2014/main" id="{199D491D-827A-4BD9-2A15-89CBD2D952E7}"/>
                </a:ext>
              </a:extLst>
            </p:cNvPr>
            <p:cNvSpPr txBox="1">
              <a:spLocks/>
            </p:cNvSpPr>
            <p:nvPr/>
          </p:nvSpPr>
          <p:spPr>
            <a:xfrm>
              <a:off x="993143" y="2643486"/>
              <a:ext cx="4827554" cy="16028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cap="none" spc="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>
                  <a:latin typeface="Tenorite Bold"/>
                </a:rPr>
                <a:t>Consiga analisar o desempenho da conexão (bytes e pacotes enviados e recebidos) e  com a internet dos seus servidores em tempo real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0628512-A708-A77F-D1C3-F3169BFC8162}"/>
              </a:ext>
            </a:extLst>
          </p:cNvPr>
          <p:cNvGrpSpPr/>
          <p:nvPr/>
        </p:nvGrpSpPr>
        <p:grpSpPr>
          <a:xfrm>
            <a:off x="6371303" y="2217092"/>
            <a:ext cx="4827554" cy="2029195"/>
            <a:chOff x="6371303" y="2217092"/>
            <a:chExt cx="4827554" cy="2029195"/>
          </a:xfrm>
        </p:grpSpPr>
        <p:sp>
          <p:nvSpPr>
            <p:cNvPr id="14" name="Espaço Reservado para Texto 18">
              <a:extLst>
                <a:ext uri="{FF2B5EF4-FFF2-40B4-BE49-F238E27FC236}">
                  <a16:creationId xmlns:a16="http://schemas.microsoft.com/office/drawing/2014/main" id="{A0794E60-63DF-6F0E-BD6B-9FD722715377}"/>
                </a:ext>
              </a:extLst>
            </p:cNvPr>
            <p:cNvSpPr txBox="1">
              <a:spLocks/>
            </p:cNvSpPr>
            <p:nvPr/>
          </p:nvSpPr>
          <p:spPr>
            <a:xfrm>
              <a:off x="6371303" y="2643486"/>
              <a:ext cx="4827554" cy="160280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 cap="none" spc="1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dirty="0">
                  <a:latin typeface="Tenorite Bold"/>
                </a:rPr>
                <a:t>Tenha como manipular os dados referente a sua empresa sem a passar por um longo processo de extração estes dados </a:t>
              </a:r>
            </a:p>
          </p:txBody>
        </p:sp>
        <p:sp>
          <p:nvSpPr>
            <p:cNvPr id="15" name="Espaço Reservado para Texto 9">
              <a:extLst>
                <a:ext uri="{FF2B5EF4-FFF2-40B4-BE49-F238E27FC236}">
                  <a16:creationId xmlns:a16="http://schemas.microsoft.com/office/drawing/2014/main" id="{8F5AA166-BA74-3B67-0FA6-5E35E7A6851A}"/>
                </a:ext>
              </a:extLst>
            </p:cNvPr>
            <p:cNvSpPr txBox="1">
              <a:spLocks/>
            </p:cNvSpPr>
            <p:nvPr/>
          </p:nvSpPr>
          <p:spPr>
            <a:xfrm>
              <a:off x="6508984" y="2217092"/>
              <a:ext cx="3126583" cy="426393"/>
            </a:xfrm>
            <a:prstGeom prst="rect">
              <a:avLst/>
            </a:prstGeom>
          </p:spPr>
          <p:txBody>
            <a:bodyPr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400" dirty="0">
                  <a:solidFill>
                    <a:srgbClr val="240B52"/>
                  </a:solidFill>
                  <a:latin typeface="Tenorite Bold"/>
                </a:rPr>
                <a:t>Gestor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D3F737-5F17-B340-67B0-7F27C7F23EF8}"/>
              </a:ext>
            </a:extLst>
          </p:cNvPr>
          <p:cNvSpPr/>
          <p:nvPr/>
        </p:nvSpPr>
        <p:spPr>
          <a:xfrm>
            <a:off x="1023903" y="634480"/>
            <a:ext cx="10144194" cy="58689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4459FC-A392-61DE-437A-E1954A2C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734" y="726257"/>
            <a:ext cx="7580532" cy="568539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ACFB30-5A39-6400-E421-ECDC6C50E459}"/>
              </a:ext>
            </a:extLst>
          </p:cNvPr>
          <p:cNvGrpSpPr/>
          <p:nvPr/>
        </p:nvGrpSpPr>
        <p:grpSpPr>
          <a:xfrm>
            <a:off x="9274632" y="4544008"/>
            <a:ext cx="2141112" cy="2192692"/>
            <a:chOff x="9274632" y="4544008"/>
            <a:chExt cx="2141112" cy="2192692"/>
          </a:xfrm>
        </p:grpSpPr>
        <p:sp>
          <p:nvSpPr>
            <p:cNvPr id="13" name="Triângulo Retângulo 12">
              <a:extLst>
                <a:ext uri="{FF2B5EF4-FFF2-40B4-BE49-F238E27FC236}">
                  <a16:creationId xmlns:a16="http://schemas.microsoft.com/office/drawing/2014/main" id="{40B19B2F-19CA-D555-78EC-41E137B28C89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001491DD-F106-1E38-2B28-71C2908BC010}"/>
                </a:ext>
              </a:extLst>
            </p:cNvPr>
            <p:cNvSpPr/>
            <p:nvPr/>
          </p:nvSpPr>
          <p:spPr>
            <a:xfrm rot="16200000">
              <a:off x="9484248" y="4800923"/>
              <a:ext cx="1698168" cy="1669531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8A25F7-2717-60FA-73D1-5BFA19F8A0C6}"/>
              </a:ext>
            </a:extLst>
          </p:cNvPr>
          <p:cNvGrpSpPr/>
          <p:nvPr/>
        </p:nvGrpSpPr>
        <p:grpSpPr>
          <a:xfrm rot="10800000">
            <a:off x="776256" y="354565"/>
            <a:ext cx="2141112" cy="2192692"/>
            <a:chOff x="9274632" y="4544008"/>
            <a:chExt cx="2141112" cy="2192692"/>
          </a:xfrm>
        </p:grpSpPr>
        <p:sp>
          <p:nvSpPr>
            <p:cNvPr id="24" name="Triângulo Retângulo 23">
              <a:extLst>
                <a:ext uri="{FF2B5EF4-FFF2-40B4-BE49-F238E27FC236}">
                  <a16:creationId xmlns:a16="http://schemas.microsoft.com/office/drawing/2014/main" id="{33630E45-352B-B587-A41E-31DC8EE7758A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riângulo Retângulo 24">
              <a:extLst>
                <a:ext uri="{FF2B5EF4-FFF2-40B4-BE49-F238E27FC236}">
                  <a16:creationId xmlns:a16="http://schemas.microsoft.com/office/drawing/2014/main" id="{8B991122-2923-0199-99F1-0DA7D7567BAB}"/>
                </a:ext>
              </a:extLst>
            </p:cNvPr>
            <p:cNvSpPr/>
            <p:nvPr/>
          </p:nvSpPr>
          <p:spPr>
            <a:xfrm rot="16200000">
              <a:off x="9543338" y="4832026"/>
              <a:ext cx="1670181" cy="1579338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04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7651B52D-24AC-5B83-CDD5-22CBBCB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147" y="-2336"/>
            <a:ext cx="12332897" cy="69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EFC9B-4122-D743-8869-670651D3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2" y="475632"/>
            <a:ext cx="2629283" cy="3718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392197" y="1017824"/>
            <a:ext cx="240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Conexão com a API Climatempo para a captura de dados climáticos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67" y="1017824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3493430" y="2495152"/>
            <a:ext cx="2405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Consumo do JSON transmitido em duas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APIs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, uma do clima em tempo real e outra com a previsão dos próximos 3 dias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61" y="2495152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6594664" y="3821928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Terceiro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Inserção dos dados consumidos no banco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Azure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56751" y="2495152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9377679" y="4901160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Exibição dos dados nas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dashboards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 climáticas no site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>
            <a:off x="2798128" y="147428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>
            <a:off x="5971633" y="27989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>
            <a:off x="8797280" y="382192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BC6A5A-5630-E045-BC49-B935F0C9D00D}"/>
              </a:ext>
            </a:extLst>
          </p:cNvPr>
          <p:cNvSpPr/>
          <p:nvPr/>
        </p:nvSpPr>
        <p:spPr>
          <a:xfrm>
            <a:off x="0" y="4526476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BBA9899-7F6B-FE48-B6A1-95AFABB90E43}"/>
              </a:ext>
            </a:extLst>
          </p:cNvPr>
          <p:cNvSpPr/>
          <p:nvPr/>
        </p:nvSpPr>
        <p:spPr>
          <a:xfrm>
            <a:off x="11438965" y="0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13B561-70CC-E74F-B6E4-DAFEB944BD50}"/>
              </a:ext>
            </a:extLst>
          </p:cNvPr>
          <p:cNvSpPr/>
          <p:nvPr/>
        </p:nvSpPr>
        <p:spPr>
          <a:xfrm rot="5400000">
            <a:off x="1908551" y="4949448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5639B2B-1E16-8F41-A3E2-A6A6BB59CFB6}"/>
              </a:ext>
            </a:extLst>
          </p:cNvPr>
          <p:cNvSpPr/>
          <p:nvPr/>
        </p:nvSpPr>
        <p:spPr>
          <a:xfrm rot="5400000">
            <a:off x="9516036" y="-1169895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909783" y="3260691"/>
            <a:ext cx="240593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 API Python faz a leitura das listas no banco de dados e dos dados de processos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6" y="1377258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4801770" y="4335453"/>
            <a:ext cx="262159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Esses dados serão devidamente 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  <a:p>
            <a:pPr algn="ctr"/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armazenados em nosso banco de dados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65" y="2682058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9096324" y="3088684"/>
            <a:ext cx="240593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Terceiro passo:</a:t>
            </a:r>
          </a:p>
          <a:p>
            <a:pPr algn="ctr"/>
            <a:r>
              <a:rPr lang="pt-BR" kern="0" dirty="0">
                <a:latin typeface="Tenorite Bold"/>
                <a:cs typeface="Arial"/>
              </a:rPr>
              <a:t>Então serão lidos e exibidos em nossa dashboard, onde o gestor poderá tomar as ações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69204" y="582963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4891944" y="458557"/>
            <a:ext cx="240593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Ações tomadas na dashboard serão registradas no banco e então lidas novamente pela API Python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 rot="20340000">
            <a:off x="7787072" y="4666062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 rot="1320000">
            <a:off x="3527482" y="4668054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 rot="11820000">
            <a:off x="7790865" y="14927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6">
            <a:extLst>
              <a:ext uri="{FF2B5EF4-FFF2-40B4-BE49-F238E27FC236}">
                <a16:creationId xmlns:a16="http://schemas.microsoft.com/office/drawing/2014/main" id="{1C1DE380-07D0-0C9D-4BD4-6E32636F0F10}"/>
              </a:ext>
            </a:extLst>
          </p:cNvPr>
          <p:cNvSpPr/>
          <p:nvPr/>
        </p:nvSpPr>
        <p:spPr>
          <a:xfrm rot="9480000">
            <a:off x="3531373" y="1488665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4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A9BF4FC-9B5B-6174-4EFD-653AEB2E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34" y="2423785"/>
            <a:ext cx="1418916" cy="798140"/>
          </a:xfrm>
          <a:prstGeom prst="rect">
            <a:avLst/>
          </a:prstGeom>
        </p:spPr>
      </p:pic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07B66069-25DA-9856-697F-8A5A679A2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52" y="1609490"/>
            <a:ext cx="2654678" cy="1474821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4150594A-745E-C7B6-E67D-DB840A8F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424"/>
            <a:ext cx="2362200" cy="147482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7CF6B37-8C50-0FE4-B8AE-DE4E30BD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461770" cy="1148196"/>
          </a:xfrm>
          <a:solidFill>
            <a:srgbClr val="932FDE"/>
          </a:solidFill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  <a:latin typeface="Tenorite" panose="00000500000000000000" pitchFamily="2" charset="0"/>
              </a:rPr>
              <a:t>Relatório</a:t>
            </a:r>
            <a:r>
              <a:rPr lang="pt-BR" dirty="0">
                <a:solidFill>
                  <a:schemeClr val="bg1"/>
                </a:solidFill>
                <a:latin typeface="Tenorite" panose="00000500000000000000" pitchFamily="2" charset="0"/>
              </a:rPr>
              <a:t>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290882B-C4D6-376D-E4C1-582755E57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7" y="2353592"/>
            <a:ext cx="1058245" cy="12824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05B53C7-91DD-7A5C-211C-A5400D16BE62}"/>
              </a:ext>
            </a:extLst>
          </p:cNvPr>
          <p:cNvSpPr txBox="1"/>
          <p:nvPr/>
        </p:nvSpPr>
        <p:spPr>
          <a:xfrm>
            <a:off x="905069" y="4124131"/>
            <a:ext cx="2362201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Capturando os dados através de aplicações em Python e Java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FCF4065-BDF5-CEA2-15E6-B5151C95D4A6}"/>
              </a:ext>
            </a:extLst>
          </p:cNvPr>
          <p:cNvCxnSpPr/>
          <p:nvPr/>
        </p:nvCxnSpPr>
        <p:spPr>
          <a:xfrm>
            <a:off x="3352800" y="363607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49AF64-7CB1-1592-23D9-B050515EEC20}"/>
              </a:ext>
            </a:extLst>
          </p:cNvPr>
          <p:cNvSpPr txBox="1"/>
          <p:nvPr/>
        </p:nvSpPr>
        <p:spPr>
          <a:xfrm>
            <a:off x="4800600" y="4297680"/>
            <a:ext cx="2587752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Enviar os dados para o SQL Server hospedado na Azure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248327E-542F-D174-2F06-D44A072A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1" y="3084311"/>
            <a:ext cx="892060" cy="892060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F472821-596B-F37A-6631-58DF1914A994}"/>
              </a:ext>
            </a:extLst>
          </p:cNvPr>
          <p:cNvCxnSpPr/>
          <p:nvPr/>
        </p:nvCxnSpPr>
        <p:spPr>
          <a:xfrm>
            <a:off x="7690585" y="3636075"/>
            <a:ext cx="2261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m 22" descr="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238E745B-B3C0-E9BD-1493-24DE046DF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62" y="3186077"/>
            <a:ext cx="997675" cy="47001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68ED53A-337B-5236-6B74-73DF6B80E119}"/>
              </a:ext>
            </a:extLst>
          </p:cNvPr>
          <p:cNvSpPr txBox="1"/>
          <p:nvPr/>
        </p:nvSpPr>
        <p:spPr>
          <a:xfrm>
            <a:off x="10173810" y="4132482"/>
            <a:ext cx="1678827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Exibição dos dados através da Dashboard</a:t>
            </a:r>
          </a:p>
        </p:txBody>
      </p:sp>
    </p:spTree>
    <p:extLst>
      <p:ext uri="{BB962C8B-B14F-4D97-AF65-F5344CB8AC3E}">
        <p14:creationId xmlns:p14="http://schemas.microsoft.com/office/powerpoint/2010/main" val="155479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Resumo do aprendizado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r>
              <a:rPr lang="pt-BR" sz="1400">
                <a:solidFill>
                  <a:srgbClr val="5926BB"/>
                </a:solidFill>
                <a:latin typeface="Tenorite Bold"/>
              </a:rPr>
              <a:t>dificuldades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6691" y="2044485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Arquitetura do Projeto &amp; Aplicação na Azure e na AWS; 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desafios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14025" y="3441522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Equilibrar os nível técnico do time e manter uma comunicação estável</a:t>
            </a: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futuro 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14024" y="4812041"/>
            <a:ext cx="3081975" cy="112123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Continuar se desafiando e buscando desenvolvimento pessoal </a:t>
            </a: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Agradecimentos </a:t>
            </a:r>
          </a:p>
        </p:txBody>
      </p:sp>
      <p:pic>
        <p:nvPicPr>
          <p:cNvPr id="2" name="Espaço Reservado para Imagem 24">
            <a:extLst>
              <a:ext uri="{FF2B5EF4-FFF2-40B4-BE49-F238E27FC236}">
                <a16:creationId xmlns:a16="http://schemas.microsoft.com/office/drawing/2014/main" id="{F74C0553-76E8-0946-8C0A-D2971B71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76" y="2330638"/>
            <a:ext cx="1860821" cy="1860821"/>
          </a:xfrm>
          <a:prstGeom prst="rect">
            <a:avLst/>
          </a:prstGeom>
        </p:spPr>
      </p:pic>
      <p:pic>
        <p:nvPicPr>
          <p:cNvPr id="3" name="Espaço Reservado para Imagem 24">
            <a:extLst>
              <a:ext uri="{FF2B5EF4-FFF2-40B4-BE49-F238E27FC236}">
                <a16:creationId xmlns:a16="http://schemas.microsoft.com/office/drawing/2014/main" id="{D1627B2B-EB19-54D2-0F5E-CCDD2636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8206" y="2330638"/>
            <a:ext cx="1860821" cy="1860821"/>
          </a:xfrm>
          <a:prstGeom prst="rect">
            <a:avLst/>
          </a:prstGeom>
        </p:spPr>
      </p:pic>
      <p:sp>
        <p:nvSpPr>
          <p:cNvPr id="4" name="Espaço Reservado para Texto 26">
            <a:extLst>
              <a:ext uri="{FF2B5EF4-FFF2-40B4-BE49-F238E27FC236}">
                <a16:creationId xmlns:a16="http://schemas.microsoft.com/office/drawing/2014/main" id="{A0641A2D-DDFF-D324-9045-34AEF9607833}"/>
              </a:ext>
            </a:extLst>
          </p:cNvPr>
          <p:cNvSpPr txBox="1">
            <a:spLocks/>
          </p:cNvSpPr>
          <p:nvPr/>
        </p:nvSpPr>
        <p:spPr>
          <a:xfrm>
            <a:off x="7285133" y="4317673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VINÍCIUS DA SILVA SOUSA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5" name="Espaço Reservado para Texto 86">
            <a:extLst>
              <a:ext uri="{FF2B5EF4-FFF2-40B4-BE49-F238E27FC236}">
                <a16:creationId xmlns:a16="http://schemas.microsoft.com/office/drawing/2014/main" id="{0B460242-8CB3-7063-483A-31ECD6C86FD5}"/>
              </a:ext>
            </a:extLst>
          </p:cNvPr>
          <p:cNvSpPr txBox="1">
            <a:spLocks/>
          </p:cNvSpPr>
          <p:nvPr/>
        </p:nvSpPr>
        <p:spPr>
          <a:xfrm>
            <a:off x="9374642" y="4280648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PEDRO HENRIQUE JESUINO VARELA​​</a:t>
            </a:r>
          </a:p>
        </p:txBody>
      </p:sp>
      <p:sp>
        <p:nvSpPr>
          <p:cNvPr id="6" name="Espaço Reservado para Texto 65">
            <a:extLst>
              <a:ext uri="{FF2B5EF4-FFF2-40B4-BE49-F238E27FC236}">
                <a16:creationId xmlns:a16="http://schemas.microsoft.com/office/drawing/2014/main" id="{775BD8C6-391D-F19A-7DFC-6C3AC2C82E3F}"/>
              </a:ext>
            </a:extLst>
          </p:cNvPr>
          <p:cNvSpPr txBox="1">
            <a:spLocks/>
          </p:cNvSpPr>
          <p:nvPr/>
        </p:nvSpPr>
        <p:spPr>
          <a:xfrm>
            <a:off x="7399475" y="715213"/>
            <a:ext cx="4149552" cy="1121230"/>
          </a:xfrm>
          <a:prstGeom prst="rect">
            <a:avLst/>
          </a:prstGeom>
          <a:ln w="28575">
            <a:solidFill>
              <a:srgbClr val="5926BB"/>
            </a:solidFill>
          </a:ln>
        </p:spPr>
        <p:txBody>
          <a:bodyPr vert="horz" lIns="182880" tIns="45720" rIns="18288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5926BB"/>
                </a:solidFill>
                <a:latin typeface="Tenorite Bold"/>
              </a:rPr>
              <a:t>em especial</a:t>
            </a:r>
            <a:endParaRPr lang="pt-BR" sz="1800">
              <a:solidFill>
                <a:srgbClr val="240B52"/>
              </a:solidFill>
              <a:latin typeface="Tenorite Bold"/>
            </a:endParaRPr>
          </a:p>
        </p:txBody>
      </p:sp>
      <p:sp>
        <p:nvSpPr>
          <p:cNvPr id="11" name="Espaço Reservado para Texto 172">
            <a:extLst>
              <a:ext uri="{FF2B5EF4-FFF2-40B4-BE49-F238E27FC236}">
                <a16:creationId xmlns:a16="http://schemas.microsoft.com/office/drawing/2014/main" id="{45CFBFB8-32DF-7DE5-5008-88E9E7A84C7C}"/>
              </a:ext>
            </a:extLst>
          </p:cNvPr>
          <p:cNvSpPr txBox="1">
            <a:spLocks/>
          </p:cNvSpPr>
          <p:nvPr/>
        </p:nvSpPr>
        <p:spPr>
          <a:xfrm>
            <a:off x="827314" y="2139818"/>
            <a:ext cx="5816082" cy="112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Tenorite Bold"/>
              </a:rPr>
              <a:t>Agradecemos profundamente a todos os membros da SPTECH, independentemente do seu papel dentro desta instituição, no final, cada um foi uma peça essencial não só para a construção deste projeto, mas para nossa construção pessoal</a:t>
            </a:r>
          </a:p>
        </p:txBody>
      </p:sp>
    </p:spTree>
    <p:extLst>
      <p:ext uri="{BB962C8B-B14F-4D97-AF65-F5344CB8AC3E}">
        <p14:creationId xmlns:p14="http://schemas.microsoft.com/office/powerpoint/2010/main" val="12934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A98C50-2F84-6445-206B-8311DF38818B}"/>
              </a:ext>
            </a:extLst>
          </p:cNvPr>
          <p:cNvSpPr/>
          <p:nvPr/>
        </p:nvSpPr>
        <p:spPr>
          <a:xfrm>
            <a:off x="47378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Espaço Reservado para Imagem 24">
            <a:extLst>
              <a:ext uri="{FF2B5EF4-FFF2-40B4-BE49-F238E27FC236}">
                <a16:creationId xmlns:a16="http://schemas.microsoft.com/office/drawing/2014/main" id="{E5C17D61-F6E9-6E77-8C75-92913CD8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29" y="2498589"/>
            <a:ext cx="1860821" cy="186082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06D9DD-6E45-DDC2-0710-762AE8C52096}"/>
              </a:ext>
            </a:extLst>
          </p:cNvPr>
          <p:cNvSpPr/>
          <p:nvPr/>
        </p:nvSpPr>
        <p:spPr>
          <a:xfrm>
            <a:off x="276251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9" name="Espaço Reservado para Imagem 24">
            <a:extLst>
              <a:ext uri="{FF2B5EF4-FFF2-40B4-BE49-F238E27FC236}">
                <a16:creationId xmlns:a16="http://schemas.microsoft.com/office/drawing/2014/main" id="{8A5DA26D-FE93-1607-12DC-037E1220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859" y="2498589"/>
            <a:ext cx="1860821" cy="18608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276F80C-2C6E-8739-2E30-9D49A486B5F1}"/>
              </a:ext>
            </a:extLst>
          </p:cNvPr>
          <p:cNvSpPr/>
          <p:nvPr/>
        </p:nvSpPr>
        <p:spPr>
          <a:xfrm>
            <a:off x="505124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4" name="Espaço Reservado para Imagem 24">
            <a:extLst>
              <a:ext uri="{FF2B5EF4-FFF2-40B4-BE49-F238E27FC236}">
                <a16:creationId xmlns:a16="http://schemas.microsoft.com/office/drawing/2014/main" id="{AA57A541-90DE-0C71-A69D-DAABFFB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589" y="2498589"/>
            <a:ext cx="1860821" cy="186082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72CC7E8-277D-60CC-0EF6-78EACCF95BD3}"/>
              </a:ext>
            </a:extLst>
          </p:cNvPr>
          <p:cNvSpPr/>
          <p:nvPr/>
        </p:nvSpPr>
        <p:spPr>
          <a:xfrm>
            <a:off x="733997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6" name="Espaço Reservado para Imagem 24">
            <a:extLst>
              <a:ext uri="{FF2B5EF4-FFF2-40B4-BE49-F238E27FC236}">
                <a16:creationId xmlns:a16="http://schemas.microsoft.com/office/drawing/2014/main" id="{494EFD64-B9A1-FA20-C8DA-3583C160D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19" y="2498589"/>
            <a:ext cx="1860821" cy="1860821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6C62743A-474E-B7BF-05DF-C7BA906B6565}"/>
              </a:ext>
            </a:extLst>
          </p:cNvPr>
          <p:cNvSpPr/>
          <p:nvPr/>
        </p:nvSpPr>
        <p:spPr>
          <a:xfrm>
            <a:off x="962870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8" name="Espaço Reservado para Imagem 24">
            <a:extLst>
              <a:ext uri="{FF2B5EF4-FFF2-40B4-BE49-F238E27FC236}">
                <a16:creationId xmlns:a16="http://schemas.microsoft.com/office/drawing/2014/main" id="{FF82ABE9-1DC9-995A-4777-6DD2A160B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049" y="2498589"/>
            <a:ext cx="1860821" cy="1860821"/>
          </a:xfrm>
          <a:prstGeom prst="rect">
            <a:avLst/>
          </a:prstGeom>
        </p:spPr>
      </p:pic>
      <p:sp>
        <p:nvSpPr>
          <p:cNvPr id="29" name="Título 76">
            <a:extLst>
              <a:ext uri="{FF2B5EF4-FFF2-40B4-BE49-F238E27FC236}">
                <a16:creationId xmlns:a16="http://schemas.microsoft.com/office/drawing/2014/main" id="{926AE5AB-4C25-3428-BDF1-5CAE07B8EB27}"/>
              </a:ext>
            </a:extLst>
          </p:cNvPr>
          <p:cNvSpPr txBox="1">
            <a:spLocks/>
          </p:cNvSpPr>
          <p:nvPr/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all" spc="10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ea typeface="+mj-ea"/>
                <a:cs typeface="+mj-cs"/>
              </a:rPr>
              <a:t>Conheça a equipe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048E8534-70FB-9F23-7A5E-7FEBD2A312E0}"/>
              </a:ext>
            </a:extLst>
          </p:cNvPr>
          <p:cNvSpPr txBox="1">
            <a:spLocks/>
          </p:cNvSpPr>
          <p:nvPr/>
        </p:nvSpPr>
        <p:spPr>
          <a:xfrm>
            <a:off x="473786" y="4712979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Cauã Ciconelli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32" name="Espaço Reservado para Texto 86">
            <a:extLst>
              <a:ext uri="{FF2B5EF4-FFF2-40B4-BE49-F238E27FC236}">
                <a16:creationId xmlns:a16="http://schemas.microsoft.com/office/drawing/2014/main" id="{BAE1612A-0DB2-51F0-B468-EE17BE57F552}"/>
              </a:ext>
            </a:extLst>
          </p:cNvPr>
          <p:cNvSpPr txBox="1">
            <a:spLocks/>
          </p:cNvSpPr>
          <p:nvPr/>
        </p:nvSpPr>
        <p:spPr>
          <a:xfrm>
            <a:off x="2563295" y="4712979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Gabriel Vannucchi​​</a:t>
            </a:r>
          </a:p>
        </p:txBody>
      </p:sp>
      <p:sp>
        <p:nvSpPr>
          <p:cNvPr id="34" name="Espaço Reservado para Texto 88">
            <a:extLst>
              <a:ext uri="{FF2B5EF4-FFF2-40B4-BE49-F238E27FC236}">
                <a16:creationId xmlns:a16="http://schemas.microsoft.com/office/drawing/2014/main" id="{C6E66652-2E85-B4FA-D68E-882AB1218A87}"/>
              </a:ext>
            </a:extLst>
          </p:cNvPr>
          <p:cNvSpPr txBox="1">
            <a:spLocks/>
          </p:cNvSpPr>
          <p:nvPr/>
        </p:nvSpPr>
        <p:spPr>
          <a:xfrm>
            <a:off x="4851778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Guilherme Dias​​</a:t>
            </a:r>
          </a:p>
        </p:txBody>
      </p:sp>
      <p:sp>
        <p:nvSpPr>
          <p:cNvPr id="36" name="Espaço Reservado para Texto 90">
            <a:extLst>
              <a:ext uri="{FF2B5EF4-FFF2-40B4-BE49-F238E27FC236}">
                <a16:creationId xmlns:a16="http://schemas.microsoft.com/office/drawing/2014/main" id="{ACC41BD7-2D56-AA36-0A97-C550550F7A5E}"/>
              </a:ext>
            </a:extLst>
          </p:cNvPr>
          <p:cNvSpPr txBox="1">
            <a:spLocks/>
          </p:cNvSpPr>
          <p:nvPr/>
        </p:nvSpPr>
        <p:spPr>
          <a:xfrm>
            <a:off x="9429484" y="4712977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Kelvin Gomes</a:t>
            </a:r>
          </a:p>
        </p:txBody>
      </p:sp>
      <p:sp>
        <p:nvSpPr>
          <p:cNvPr id="38" name="Espaço Reservado para Texto 88">
            <a:extLst>
              <a:ext uri="{FF2B5EF4-FFF2-40B4-BE49-F238E27FC236}">
                <a16:creationId xmlns:a16="http://schemas.microsoft.com/office/drawing/2014/main" id="{72B4FD65-EC14-58CB-929B-CEE99E55BFCE}"/>
              </a:ext>
            </a:extLst>
          </p:cNvPr>
          <p:cNvSpPr txBox="1">
            <a:spLocks/>
          </p:cNvSpPr>
          <p:nvPr/>
        </p:nvSpPr>
        <p:spPr>
          <a:xfrm>
            <a:off x="7140876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Gustavo antonio</a:t>
            </a:r>
          </a:p>
        </p:txBody>
      </p:sp>
      <p:sp>
        <p:nvSpPr>
          <p:cNvPr id="39" name="Espaço Reservado para Data 1">
            <a:extLst>
              <a:ext uri="{FF2B5EF4-FFF2-40B4-BE49-F238E27FC236}">
                <a16:creationId xmlns:a16="http://schemas.microsoft.com/office/drawing/2014/main" id="{728B0FC3-92CB-764C-CFCF-8866BF9AB58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2A912B8B-734E-6889-BA91-385CF7B9C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2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</p:spTree>
    <p:extLst>
      <p:ext uri="{BB962C8B-B14F-4D97-AF65-F5344CB8AC3E}">
        <p14:creationId xmlns:p14="http://schemas.microsoft.com/office/powerpoint/2010/main" val="2404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776953" y="2767279"/>
            <a:ext cx="4638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1104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0999" y="254000"/>
            <a:ext cx="6350000" cy="6350000"/>
          </a:xfrm>
          <a:prstGeom prst="rect">
            <a:avLst/>
          </a:prstGeom>
        </p:spPr>
      </p:pic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03A5AED4-46B9-38E3-5AE8-02ACE55814FD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26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TECH | Home">
            <a:extLst>
              <a:ext uri="{FF2B5EF4-FFF2-40B4-BE49-F238E27FC236}">
                <a16:creationId xmlns:a16="http://schemas.microsoft.com/office/drawing/2014/main" id="{3AE6E602-63F7-A4AF-5C13-40A56A9B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68" y="812395"/>
            <a:ext cx="7194263" cy="52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F8B9B61B-6EAC-4A3B-2A7B-AEC434B7E4C1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Agenda da Apresentação</a:t>
            </a:r>
          </a:p>
        </p:txBody>
      </p:sp>
      <p:sp>
        <p:nvSpPr>
          <p:cNvPr id="6" name="Google Shape;209;p32">
            <a:extLst>
              <a:ext uri="{FF2B5EF4-FFF2-40B4-BE49-F238E27FC236}">
                <a16:creationId xmlns:a16="http://schemas.microsoft.com/office/drawing/2014/main" id="{D7EC85C8-BD94-7239-FAB2-71DDF1D7A0A9}"/>
              </a:ext>
            </a:extLst>
          </p:cNvPr>
          <p:cNvSpPr txBox="1">
            <a:spLocks/>
          </p:cNvSpPr>
          <p:nvPr/>
        </p:nvSpPr>
        <p:spPr>
          <a:xfrm>
            <a:off x="1922992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lang="pt-BR" kern="0">
                <a:solidFill>
                  <a:srgbClr val="240B52"/>
                </a:solidFill>
                <a:latin typeface="Tenorite Bold"/>
              </a:rPr>
              <a:t>Sobre Nós</a:t>
            </a: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?</a:t>
            </a: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B56952AC-1B83-B017-B8E4-E4A3C9EAA177}"/>
              </a:ext>
            </a:extLst>
          </p:cNvPr>
          <p:cNvSpPr txBox="1">
            <a:spLocks/>
          </p:cNvSpPr>
          <p:nvPr/>
        </p:nvSpPr>
        <p:spPr>
          <a:xfrm>
            <a:off x="1865396" y="4202315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Aplicações</a:t>
            </a: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757F79B8-DD19-11F1-B4FC-C1BCA76DA58D}"/>
              </a:ext>
            </a:extLst>
          </p:cNvPr>
          <p:cNvSpPr txBox="1">
            <a:spLocks/>
          </p:cNvSpPr>
          <p:nvPr/>
        </p:nvSpPr>
        <p:spPr>
          <a:xfrm>
            <a:off x="1928029" y="4687555"/>
            <a:ext cx="2487300" cy="71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Aplicação Java </a:t>
            </a:r>
            <a:r>
              <a:rPr lang="pt-BR" sz="1400" kern="0" err="1">
                <a:solidFill>
                  <a:schemeClr val="tx1"/>
                </a:solidFill>
                <a:latin typeface="Tenorite Bold"/>
              </a:rPr>
              <a:t>Client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, API Python &amp; Aplicação WEB (Dashboard)</a:t>
            </a:r>
            <a:br>
              <a:rPr lang="pt-BR" sz="1400" kern="0">
                <a:solidFill>
                  <a:schemeClr val="tx1"/>
                </a:solidFill>
                <a:latin typeface="Tenorite Bold"/>
              </a:rPr>
            </a:b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11" name="Google Shape;215;p32">
            <a:extLst>
              <a:ext uri="{FF2B5EF4-FFF2-40B4-BE49-F238E27FC236}">
                <a16:creationId xmlns:a16="http://schemas.microsoft.com/office/drawing/2014/main" id="{6413B99A-F2A2-242A-0750-41E5868C74BE}"/>
              </a:ext>
            </a:extLst>
          </p:cNvPr>
          <p:cNvSpPr txBox="1">
            <a:spLocks/>
          </p:cNvSpPr>
          <p:nvPr/>
        </p:nvSpPr>
        <p:spPr>
          <a:xfrm>
            <a:off x="4852350" y="245999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Problema &amp; Solução</a:t>
            </a:r>
          </a:p>
        </p:txBody>
      </p:sp>
      <p:sp>
        <p:nvSpPr>
          <p:cNvPr id="12" name="Google Shape;216;p32">
            <a:extLst>
              <a:ext uri="{FF2B5EF4-FFF2-40B4-BE49-F238E27FC236}">
                <a16:creationId xmlns:a16="http://schemas.microsoft.com/office/drawing/2014/main" id="{BE3B8C30-A373-6980-396C-9EB6929F82C2}"/>
              </a:ext>
            </a:extLst>
          </p:cNvPr>
          <p:cNvSpPr txBox="1">
            <a:spLocks/>
          </p:cNvSpPr>
          <p:nvPr/>
        </p:nvSpPr>
        <p:spPr>
          <a:xfrm>
            <a:off x="5135425" y="2927727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Contexto /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Personas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 / Problema</a:t>
            </a:r>
          </a:p>
        </p:txBody>
      </p:sp>
      <p:sp>
        <p:nvSpPr>
          <p:cNvPr id="14" name="Google Shape;218;p32">
            <a:extLst>
              <a:ext uri="{FF2B5EF4-FFF2-40B4-BE49-F238E27FC236}">
                <a16:creationId xmlns:a16="http://schemas.microsoft.com/office/drawing/2014/main" id="{B0CB9D82-39E3-4CF8-438B-D9A135517BA6}"/>
              </a:ext>
            </a:extLst>
          </p:cNvPr>
          <p:cNvSpPr txBox="1">
            <a:spLocks/>
          </p:cNvSpPr>
          <p:nvPr/>
        </p:nvSpPr>
        <p:spPr>
          <a:xfrm>
            <a:off x="4800806" y="4221709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Funcionalidades</a:t>
            </a:r>
          </a:p>
        </p:txBody>
      </p:sp>
      <p:sp>
        <p:nvSpPr>
          <p:cNvPr id="17" name="Google Shape;221;p32">
            <a:extLst>
              <a:ext uri="{FF2B5EF4-FFF2-40B4-BE49-F238E27FC236}">
                <a16:creationId xmlns:a16="http://schemas.microsoft.com/office/drawing/2014/main" id="{E4684A9C-178E-51F5-8A1C-A06401214076}"/>
              </a:ext>
            </a:extLst>
          </p:cNvPr>
          <p:cNvSpPr txBox="1">
            <a:spLocks/>
          </p:cNvSpPr>
          <p:nvPr/>
        </p:nvSpPr>
        <p:spPr>
          <a:xfrm>
            <a:off x="7796558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Análise do Problema</a:t>
            </a:r>
          </a:p>
        </p:txBody>
      </p:sp>
      <p:sp>
        <p:nvSpPr>
          <p:cNvPr id="18" name="Google Shape;222;p32">
            <a:extLst>
              <a:ext uri="{FF2B5EF4-FFF2-40B4-BE49-F238E27FC236}">
                <a16:creationId xmlns:a16="http://schemas.microsoft.com/office/drawing/2014/main" id="{B25EC6F7-D311-D89C-5DA0-AF8E37DD9CD2}"/>
              </a:ext>
            </a:extLst>
          </p:cNvPr>
          <p:cNvSpPr txBox="1">
            <a:spLocks/>
          </p:cNvSpPr>
          <p:nvPr/>
        </p:nvSpPr>
        <p:spPr>
          <a:xfrm>
            <a:off x="7825321" y="2885551"/>
            <a:ext cx="2487299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Arquitetura técnica da Solução &amp; Forecast de Gastos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0" name="Google Shape;224;p32">
            <a:extLst>
              <a:ext uri="{FF2B5EF4-FFF2-40B4-BE49-F238E27FC236}">
                <a16:creationId xmlns:a16="http://schemas.microsoft.com/office/drawing/2014/main" id="{D452EC2D-20CD-DF6D-3320-9095499968B7}"/>
              </a:ext>
            </a:extLst>
          </p:cNvPr>
          <p:cNvSpPr txBox="1">
            <a:spLocks/>
          </p:cNvSpPr>
          <p:nvPr/>
        </p:nvSpPr>
        <p:spPr>
          <a:xfrm>
            <a:off x="7796558" y="4221709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Conclusão</a:t>
            </a:r>
          </a:p>
        </p:txBody>
      </p:sp>
      <p:sp>
        <p:nvSpPr>
          <p:cNvPr id="21" name="Google Shape;225;p32">
            <a:extLst>
              <a:ext uri="{FF2B5EF4-FFF2-40B4-BE49-F238E27FC236}">
                <a16:creationId xmlns:a16="http://schemas.microsoft.com/office/drawing/2014/main" id="{8527F21A-3238-D7AA-F8B8-F2B741D1F452}"/>
              </a:ext>
            </a:extLst>
          </p:cNvPr>
          <p:cNvSpPr txBox="1">
            <a:spLocks/>
          </p:cNvSpPr>
          <p:nvPr/>
        </p:nvSpPr>
        <p:spPr>
          <a:xfrm>
            <a:off x="7796558" y="4765533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Resumo do Aprendizado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&amp; Agradecimentos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2" name="Google Shape;216;p32">
            <a:extLst>
              <a:ext uri="{FF2B5EF4-FFF2-40B4-BE49-F238E27FC236}">
                <a16:creationId xmlns:a16="http://schemas.microsoft.com/office/drawing/2014/main" id="{C169CB0F-4D8C-9E56-970A-99DF2F301CD5}"/>
              </a:ext>
            </a:extLst>
          </p:cNvPr>
          <p:cNvSpPr txBox="1">
            <a:spLocks/>
          </p:cNvSpPr>
          <p:nvPr/>
        </p:nvSpPr>
        <p:spPr>
          <a:xfrm>
            <a:off x="2206067" y="2837598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Apresentação da Empresa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07DC51-0B99-8F4C-FB4C-4DAD909CC14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3" name="Espaço Reservado para o Número do Slide 3">
            <a:extLst>
              <a:ext uri="{FF2B5EF4-FFF2-40B4-BE49-F238E27FC236}">
                <a16:creationId xmlns:a16="http://schemas.microsoft.com/office/drawing/2014/main" id="{73378DA8-0D8D-2542-A1BD-FD1325899D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3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  <p:sp>
        <p:nvSpPr>
          <p:cNvPr id="23" name="Google Shape;225;p32">
            <a:extLst>
              <a:ext uri="{FF2B5EF4-FFF2-40B4-BE49-F238E27FC236}">
                <a16:creationId xmlns:a16="http://schemas.microsoft.com/office/drawing/2014/main" id="{BD860003-C243-201A-887A-048104FC7B62}"/>
              </a:ext>
            </a:extLst>
          </p:cNvPr>
          <p:cNvSpPr txBox="1">
            <a:spLocks/>
          </p:cNvSpPr>
          <p:nvPr/>
        </p:nvSpPr>
        <p:spPr>
          <a:xfrm>
            <a:off x="4852350" y="477501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Funcionalidade Especiais das Aplicações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s 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0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B2237FE-F1BF-37F3-114A-E1A41D090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9674"/>
          <a:stretch>
            <a:fillRect/>
          </a:stretch>
        </p:blipFill>
        <p:spPr>
          <a:xfrm>
            <a:off x="0" y="3235325"/>
            <a:ext cx="12192000" cy="3622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Sobre nós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844" y="962673"/>
            <a:ext cx="6341212" cy="137501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Na Rabbit Monitoring, capacitamos as organizações do seguimento econômico, em especial corretoras de valores, para promover o gerenciamento e monitoramento de componentes de sistemas operacionais dos seus servidores.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66F6D-A2A5-1EDB-EF46-CA5813D01745}"/>
              </a:ext>
            </a:extLst>
          </p:cNvPr>
          <p:cNvSpPr/>
          <p:nvPr/>
        </p:nvSpPr>
        <p:spPr>
          <a:xfrm>
            <a:off x="0" y="3235325"/>
            <a:ext cx="12192000" cy="363893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Instabilidade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49074"/>
            <a:ext cx="3433138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não segue um padrão, tendo altas e quedas de maneira inesperada, a alta demanda gera instabilidade nos sistemas da corretoras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Perda monetária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8" y="1049074"/>
            <a:ext cx="3693191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Empresas perdem até US$ 8.851 por minuto cada vez que seus servidores param de funcionar devidamente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571307"/>
            <a:ext cx="3972297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Crescimento exponencial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67463"/>
            <a:ext cx="3433138" cy="1194194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Apenas no primeiro semestre de 2022, o número de investidores no brasil aumentou em 40%, em relação o ano passado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571307"/>
            <a:ext cx="3433138" cy="428891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Casos de sucessos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65155"/>
            <a:ext cx="3693192" cy="1194193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oficial do Brasil utiliza um sistema automatizado para monitorar seus servidores, porque as corretoras não ?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471743"/>
            <a:ext cx="4045211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Segurança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5007708"/>
            <a:ext cx="3433138" cy="1348642"/>
          </a:xfrm>
        </p:spPr>
        <p:txBody>
          <a:bodyPr rtlCol="0">
            <a:normAutofit/>
          </a:bodyPr>
          <a:lstStyle/>
          <a:p>
            <a:r>
              <a:rPr lang="pt-BR" sz="1500">
                <a:latin typeface="Tenorite Bold"/>
              </a:rPr>
              <a:t>Os clientes querem algo que seja íntegro e estável, sem medo de se prejudicar por causa de falhas externas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3" name="Espaço Reservado para Texto 23">
            <a:extLst>
              <a:ext uri="{FF2B5EF4-FFF2-40B4-BE49-F238E27FC236}">
                <a16:creationId xmlns:a16="http://schemas.microsoft.com/office/drawing/2014/main" id="{A21B9764-C7D3-1B7D-001C-A9CDB3554F87}"/>
              </a:ext>
            </a:extLst>
          </p:cNvPr>
          <p:cNvSpPr txBox="1">
            <a:spLocks/>
          </p:cNvSpPr>
          <p:nvPr/>
        </p:nvSpPr>
        <p:spPr>
          <a:xfrm>
            <a:off x="8203339" y="4471743"/>
            <a:ext cx="3433138" cy="428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>
                <a:solidFill>
                  <a:srgbClr val="240B52"/>
                </a:solidFill>
                <a:latin typeface="Tenorite Bold"/>
              </a:rPr>
              <a:t>Bi &amp; analytics</a:t>
            </a:r>
          </a:p>
        </p:txBody>
      </p:sp>
      <p:sp>
        <p:nvSpPr>
          <p:cNvPr id="4" name="Espaço Reservado para Texto 43">
            <a:extLst>
              <a:ext uri="{FF2B5EF4-FFF2-40B4-BE49-F238E27FC236}">
                <a16:creationId xmlns:a16="http://schemas.microsoft.com/office/drawing/2014/main" id="{4591A420-B963-3B41-6A7C-66608B250668}"/>
              </a:ext>
            </a:extLst>
          </p:cNvPr>
          <p:cNvSpPr txBox="1">
            <a:spLocks/>
          </p:cNvSpPr>
          <p:nvPr/>
        </p:nvSpPr>
        <p:spPr>
          <a:xfrm>
            <a:off x="8203339" y="5007708"/>
            <a:ext cx="3693190" cy="1450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>
                <a:latin typeface="Tenorite Bold"/>
              </a:rPr>
              <a:t>Com a análise de dados a corretora é capaz de entender melhor suas demandas, tendo uma tomada de decisão mais especifica e assertiva 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4980" y="2708706"/>
            <a:ext cx="3126583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CLIENTE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0600" y="3240608"/>
            <a:ext cx="3126583" cy="1602801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Desenvolver uma aplicação WEB responsável por ilustrar os dados capturados pelas aplicações clientes de maneira clara e intuitiva 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0" y="2708706"/>
            <a:ext cx="3281556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WEB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0591ABB-2F10-4F62-9848-84D1E99ED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6" r="32956"/>
          <a:stretch/>
        </p:blipFill>
        <p:spPr>
          <a:xfrm>
            <a:off x="-1" y="0"/>
            <a:ext cx="4495801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9D1377-1B9C-974F-600C-1F310E275F2C}"/>
              </a:ext>
            </a:extLst>
          </p:cNvPr>
          <p:cNvSpPr/>
          <p:nvPr/>
        </p:nvSpPr>
        <p:spPr>
          <a:xfrm>
            <a:off x="0" y="16265"/>
            <a:ext cx="4495800" cy="6858000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8">
            <a:extLst>
              <a:ext uri="{FF2B5EF4-FFF2-40B4-BE49-F238E27FC236}">
                <a16:creationId xmlns:a16="http://schemas.microsoft.com/office/drawing/2014/main" id="{379B47CB-1C3A-A082-6226-DF7165CA938E}"/>
              </a:ext>
            </a:extLst>
          </p:cNvPr>
          <p:cNvSpPr txBox="1">
            <a:spLocks/>
          </p:cNvSpPr>
          <p:nvPr/>
        </p:nvSpPr>
        <p:spPr>
          <a:xfrm>
            <a:off x="5134980" y="3240608"/>
            <a:ext cx="3126583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Tenorite Bold"/>
              </a:rPr>
              <a:t>Desenvolver uma aplicação Java/Python capaz de monitorar o comportamento dos componentes do sistema operacional </a:t>
            </a: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-1" y="4666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320142" y="3075057"/>
            <a:ext cx="5551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Construção da Solução</a:t>
            </a:r>
          </a:p>
        </p:txBody>
      </p:sp>
    </p:spTree>
    <p:extLst>
      <p:ext uri="{BB962C8B-B14F-4D97-AF65-F5344CB8AC3E}">
        <p14:creationId xmlns:p14="http://schemas.microsoft.com/office/powerpoint/2010/main" val="16160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5D9BA-867B-21CF-3665-CE122333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699" y="1121710"/>
            <a:ext cx="7210601" cy="5229798"/>
          </a:xfrm>
          <a:prstGeom prst="rect">
            <a:avLst/>
          </a:prstGeom>
        </p:spPr>
      </p:pic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Arquitetura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24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Gastos AWS/ Forecast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DC8253-9706-BBFF-5118-F1221CCAEF80}"/>
              </a:ext>
            </a:extLst>
          </p:cNvPr>
          <p:cNvSpPr txBox="1"/>
          <p:nvPr/>
        </p:nvSpPr>
        <p:spPr>
          <a:xfrm>
            <a:off x="7883962" y="460423"/>
            <a:ext cx="41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Método de Forecast:  </a:t>
            </a:r>
            <a:r>
              <a:rPr lang="pt-BR" b="1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Regressão linear </a:t>
            </a:r>
            <a:r>
              <a:rPr lang="pt-BR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- 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Equação para se estimar a condicional de uma variável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y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, dados os valores de algumas outras variáveis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f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(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) = (-4.861)+0.673x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7459D04-6BA5-0CD5-C922-C3AF8137F749}"/>
              </a:ext>
            </a:extLst>
          </p:cNvPr>
          <p:cNvGrpSpPr/>
          <p:nvPr/>
        </p:nvGrpSpPr>
        <p:grpSpPr>
          <a:xfrm>
            <a:off x="2527639" y="2775077"/>
            <a:ext cx="7136721" cy="3422013"/>
            <a:chOff x="2553175" y="2664858"/>
            <a:chExt cx="7136721" cy="3422013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50B017AF-ABF7-E273-742F-C12C7FF90DD6}"/>
                </a:ext>
              </a:extLst>
            </p:cNvPr>
            <p:cNvSpPr/>
            <p:nvPr/>
          </p:nvSpPr>
          <p:spPr>
            <a:xfrm>
              <a:off x="2669121" y="4564490"/>
              <a:ext cx="1645919" cy="1521046"/>
            </a:xfrm>
            <a:custGeom>
              <a:avLst/>
              <a:gdLst/>
              <a:ahLst/>
              <a:cxnLst/>
              <a:rect l="l" t="t" r="r" b="b"/>
              <a:pathLst>
                <a:path w="22650" h="74154" extrusionOk="0">
                  <a:moveTo>
                    <a:pt x="0" y="1"/>
                  </a:moveTo>
                  <a:lnTo>
                    <a:pt x="0" y="74154"/>
                  </a:lnTo>
                  <a:lnTo>
                    <a:pt x="22650" y="74154"/>
                  </a:lnTo>
                  <a:lnTo>
                    <a:pt x="22650" y="1"/>
                  </a:lnTo>
                  <a:close/>
                </a:path>
              </a:pathLst>
            </a:custGeom>
            <a:solidFill>
              <a:srgbClr val="B826BB"/>
            </a:solidFill>
            <a:ln w="28575">
              <a:solidFill>
                <a:srgbClr val="240B5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FC48F9A-119C-F303-C037-2DB6725DC023}"/>
                </a:ext>
              </a:extLst>
            </p:cNvPr>
            <p:cNvGrpSpPr/>
            <p:nvPr/>
          </p:nvGrpSpPr>
          <p:grpSpPr>
            <a:xfrm>
              <a:off x="2553175" y="4562371"/>
              <a:ext cx="1737300" cy="691763"/>
              <a:chOff x="1031894" y="2746887"/>
              <a:chExt cx="1737300" cy="691763"/>
            </a:xfrm>
          </p:grpSpPr>
          <p:sp>
            <p:nvSpPr>
              <p:cNvPr id="8" name="Google Shape;78;p17">
                <a:extLst>
                  <a:ext uri="{FF2B5EF4-FFF2-40B4-BE49-F238E27FC236}">
                    <a16:creationId xmlns:a16="http://schemas.microsoft.com/office/drawing/2014/main" id="{975842AB-D309-8312-8CED-B7E296D38EA7}"/>
                  </a:ext>
                </a:extLst>
              </p:cNvPr>
              <p:cNvSpPr txBox="1"/>
              <p:nvPr/>
            </p:nvSpPr>
            <p:spPr>
              <a:xfrm>
                <a:off x="1031894" y="3072950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setembro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79;p17">
                <a:extLst>
                  <a:ext uri="{FF2B5EF4-FFF2-40B4-BE49-F238E27FC236}">
                    <a16:creationId xmlns:a16="http://schemas.microsoft.com/office/drawing/2014/main" id="{6331AC00-A073-16A5-B1C7-DBA87E357924}"/>
                  </a:ext>
                </a:extLst>
              </p:cNvPr>
              <p:cNvSpPr txBox="1"/>
              <p:nvPr/>
            </p:nvSpPr>
            <p:spPr>
              <a:xfrm>
                <a:off x="1260528" y="2746887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0" name="Google Shape;80;p17">
              <a:extLst>
                <a:ext uri="{FF2B5EF4-FFF2-40B4-BE49-F238E27FC236}">
                  <a16:creationId xmlns:a16="http://schemas.microsoft.com/office/drawing/2014/main" id="{889B20C3-1287-9D63-B350-C8E37195C3A4}"/>
                </a:ext>
              </a:extLst>
            </p:cNvPr>
            <p:cNvSpPr txBox="1"/>
            <p:nvPr/>
          </p:nvSpPr>
          <p:spPr>
            <a:xfrm>
              <a:off x="2941975" y="3979106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$ 1.65</a:t>
              </a:r>
              <a:endParaRPr sz="2500">
                <a:solidFill>
                  <a:srgbClr val="B8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82;p17">
              <a:extLst>
                <a:ext uri="{FF2B5EF4-FFF2-40B4-BE49-F238E27FC236}">
                  <a16:creationId xmlns:a16="http://schemas.microsoft.com/office/drawing/2014/main" id="{FE2362CB-0892-3517-B3DB-7B6B8913C982}"/>
                </a:ext>
              </a:extLst>
            </p:cNvPr>
            <p:cNvSpPr/>
            <p:nvPr/>
          </p:nvSpPr>
          <p:spPr>
            <a:xfrm>
              <a:off x="4450104" y="3618771"/>
              <a:ext cx="1645896" cy="2468096"/>
            </a:xfrm>
            <a:custGeom>
              <a:avLst/>
              <a:gdLst/>
              <a:ahLst/>
              <a:cxnLst/>
              <a:rect l="l" t="t" r="r" b="b"/>
              <a:pathLst>
                <a:path w="22617" h="38161" extrusionOk="0">
                  <a:moveTo>
                    <a:pt x="0" y="0"/>
                  </a:moveTo>
                  <a:lnTo>
                    <a:pt x="0" y="38161"/>
                  </a:lnTo>
                  <a:lnTo>
                    <a:pt x="22616" y="38161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5926B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A78F794-58F7-3453-1492-03868337C171}"/>
                </a:ext>
              </a:extLst>
            </p:cNvPr>
            <p:cNvGrpSpPr/>
            <p:nvPr/>
          </p:nvGrpSpPr>
          <p:grpSpPr>
            <a:xfrm>
              <a:off x="4406954" y="3609584"/>
              <a:ext cx="1737300" cy="714500"/>
              <a:chOff x="2812865" y="3774325"/>
              <a:chExt cx="1737300" cy="714500"/>
            </a:xfrm>
          </p:grpSpPr>
          <p:sp>
            <p:nvSpPr>
              <p:cNvPr id="13" name="Google Shape;83;p17">
                <a:extLst>
                  <a:ext uri="{FF2B5EF4-FFF2-40B4-BE49-F238E27FC236}">
                    <a16:creationId xmlns:a16="http://schemas.microsoft.com/office/drawing/2014/main" id="{B8B231D7-16E8-D70C-ED86-6FCCBBBA1824}"/>
                  </a:ext>
                </a:extLst>
              </p:cNvPr>
              <p:cNvSpPr txBox="1"/>
              <p:nvPr/>
            </p:nvSpPr>
            <p:spPr>
              <a:xfrm>
                <a:off x="2812865" y="412312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outubro</a:t>
                </a:r>
              </a:p>
            </p:txBody>
          </p:sp>
          <p:sp>
            <p:nvSpPr>
              <p:cNvPr id="14" name="Google Shape;84;p17">
                <a:extLst>
                  <a:ext uri="{FF2B5EF4-FFF2-40B4-BE49-F238E27FC236}">
                    <a16:creationId xmlns:a16="http://schemas.microsoft.com/office/drawing/2014/main" id="{3458BCB1-182E-D920-89BA-C4991EF76237}"/>
                  </a:ext>
                </a:extLst>
              </p:cNvPr>
              <p:cNvSpPr txBox="1"/>
              <p:nvPr/>
            </p:nvSpPr>
            <p:spPr>
              <a:xfrm>
                <a:off x="2995715" y="3774325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5" name="Google Shape;85;p17">
              <a:extLst>
                <a:ext uri="{FF2B5EF4-FFF2-40B4-BE49-F238E27FC236}">
                  <a16:creationId xmlns:a16="http://schemas.microsoft.com/office/drawing/2014/main" id="{6A661EE1-6456-E97E-E156-391712712882}"/>
                </a:ext>
              </a:extLst>
            </p:cNvPr>
            <p:cNvSpPr txBox="1"/>
            <p:nvPr/>
          </p:nvSpPr>
          <p:spPr>
            <a:xfrm>
              <a:off x="4793201" y="3153471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$ 2.51</a:t>
              </a:r>
              <a:endParaRPr sz="2500">
                <a:solidFill>
                  <a:srgbClr val="59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122876BC-9FD2-10AC-C79F-7B64164A19B5}"/>
                </a:ext>
              </a:extLst>
            </p:cNvPr>
            <p:cNvSpPr/>
            <p:nvPr/>
          </p:nvSpPr>
          <p:spPr>
            <a:xfrm>
              <a:off x="6231063" y="4287977"/>
              <a:ext cx="1645919" cy="1797572"/>
            </a:xfrm>
            <a:custGeom>
              <a:avLst/>
              <a:gdLst/>
              <a:ahLst/>
              <a:cxnLst/>
              <a:rect l="l" t="t" r="r" b="b"/>
              <a:pathLst>
                <a:path w="22650" h="85595" extrusionOk="0">
                  <a:moveTo>
                    <a:pt x="0" y="0"/>
                  </a:moveTo>
                  <a:lnTo>
                    <a:pt x="0" y="85595"/>
                  </a:lnTo>
                  <a:lnTo>
                    <a:pt x="22650" y="85595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431A8E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8A44ABC-A392-D1D8-41D0-5F51B9F616E5}"/>
                </a:ext>
              </a:extLst>
            </p:cNvPr>
            <p:cNvGrpSpPr/>
            <p:nvPr/>
          </p:nvGrpSpPr>
          <p:grpSpPr>
            <a:xfrm>
              <a:off x="6163537" y="4277669"/>
              <a:ext cx="1737300" cy="689825"/>
              <a:chOff x="4593835" y="2415450"/>
              <a:chExt cx="1737300" cy="689825"/>
            </a:xfrm>
          </p:grpSpPr>
          <p:sp>
            <p:nvSpPr>
              <p:cNvPr id="18" name="Google Shape;88;p17">
                <a:extLst>
                  <a:ext uri="{FF2B5EF4-FFF2-40B4-BE49-F238E27FC236}">
                    <a16:creationId xmlns:a16="http://schemas.microsoft.com/office/drawing/2014/main" id="{AB3EC074-5250-2D2A-6E09-84FAEB7CBB2A}"/>
                  </a:ext>
                </a:extLst>
              </p:cNvPr>
              <p:cNvSpPr txBox="1"/>
              <p:nvPr/>
            </p:nvSpPr>
            <p:spPr>
              <a:xfrm>
                <a:off x="4593835" y="273957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novembro</a:t>
                </a:r>
              </a:p>
            </p:txBody>
          </p:sp>
          <p:sp>
            <p:nvSpPr>
              <p:cNvPr id="19" name="Google Shape;89;p17">
                <a:extLst>
                  <a:ext uri="{FF2B5EF4-FFF2-40B4-BE49-F238E27FC236}">
                    <a16:creationId xmlns:a16="http://schemas.microsoft.com/office/drawing/2014/main" id="{9A81C9E6-D8D6-D43B-DEDC-8465ED3108F9}"/>
                  </a:ext>
                </a:extLst>
              </p:cNvPr>
              <p:cNvSpPr txBox="1"/>
              <p:nvPr/>
            </p:nvSpPr>
            <p:spPr>
              <a:xfrm>
                <a:off x="4776685" y="2415450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0" name="Google Shape;90;p17">
              <a:extLst>
                <a:ext uri="{FF2B5EF4-FFF2-40B4-BE49-F238E27FC236}">
                  <a16:creationId xmlns:a16="http://schemas.microsoft.com/office/drawing/2014/main" id="{87EBB52D-0782-E554-DA84-75E18F750D18}"/>
                </a:ext>
              </a:extLst>
            </p:cNvPr>
            <p:cNvSpPr txBox="1"/>
            <p:nvPr/>
          </p:nvSpPr>
          <p:spPr>
            <a:xfrm>
              <a:off x="6544448" y="376121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$ 1.96</a:t>
              </a:r>
              <a:endParaRPr sz="2500">
                <a:solidFill>
                  <a:srgbClr val="431A8E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3C461F6-5DA4-F010-E468-5D80F3EF2805}"/>
                </a:ext>
              </a:extLst>
            </p:cNvPr>
            <p:cNvSpPr/>
            <p:nvPr/>
          </p:nvSpPr>
          <p:spPr>
            <a:xfrm>
              <a:off x="8012037" y="3130158"/>
              <a:ext cx="1645912" cy="2956713"/>
            </a:xfrm>
            <a:custGeom>
              <a:avLst/>
              <a:gdLst/>
              <a:ahLst/>
              <a:cxnLst/>
              <a:rect l="l" t="t" r="r" b="b"/>
              <a:pathLst>
                <a:path w="22618" h="61645" extrusionOk="0">
                  <a:moveTo>
                    <a:pt x="1" y="1"/>
                  </a:moveTo>
                  <a:lnTo>
                    <a:pt x="1" y="61645"/>
                  </a:lnTo>
                  <a:lnTo>
                    <a:pt x="22617" y="61645"/>
                  </a:lnTo>
                  <a:lnTo>
                    <a:pt x="22617" y="1"/>
                  </a:lnTo>
                  <a:close/>
                </a:path>
              </a:pathLst>
            </a:custGeom>
            <a:solidFill>
              <a:srgbClr val="240B5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5CBD180-02CA-E4C9-1F7E-50D3F4E2E0A0}"/>
                </a:ext>
              </a:extLst>
            </p:cNvPr>
            <p:cNvGrpSpPr/>
            <p:nvPr/>
          </p:nvGrpSpPr>
          <p:grpSpPr>
            <a:xfrm>
              <a:off x="7952596" y="3154958"/>
              <a:ext cx="1737300" cy="714499"/>
              <a:chOff x="6374806" y="3101138"/>
              <a:chExt cx="1737300" cy="714499"/>
            </a:xfrm>
          </p:grpSpPr>
          <p:sp>
            <p:nvSpPr>
              <p:cNvPr id="23" name="Google Shape;93;p17">
                <a:extLst>
                  <a:ext uri="{FF2B5EF4-FFF2-40B4-BE49-F238E27FC236}">
                    <a16:creationId xmlns:a16="http://schemas.microsoft.com/office/drawing/2014/main" id="{B8B23183-C56C-C121-4DD5-8E2B0882756B}"/>
                  </a:ext>
                </a:extLst>
              </p:cNvPr>
              <p:cNvSpPr txBox="1"/>
              <p:nvPr/>
            </p:nvSpPr>
            <p:spPr>
              <a:xfrm>
                <a:off x="6374806" y="3449937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Previsão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</a:t>
                </a: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dezembro</a:t>
                </a:r>
              </a:p>
            </p:txBody>
          </p:sp>
          <p:sp>
            <p:nvSpPr>
              <p:cNvPr id="24" name="Google Shape;94;p17">
                <a:extLst>
                  <a:ext uri="{FF2B5EF4-FFF2-40B4-BE49-F238E27FC236}">
                    <a16:creationId xmlns:a16="http://schemas.microsoft.com/office/drawing/2014/main" id="{91FCD68B-1033-EF6D-19BC-A75377540F4D}"/>
                  </a:ext>
                </a:extLst>
              </p:cNvPr>
              <p:cNvSpPr txBox="1"/>
              <p:nvPr/>
            </p:nvSpPr>
            <p:spPr>
              <a:xfrm>
                <a:off x="6557656" y="3101138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</a:t>
                </a:r>
                <a:r>
                  <a:rPr lang="pt-BR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</a:t>
                </a: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z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5" name="Google Shape;95;p17">
              <a:extLst>
                <a:ext uri="{FF2B5EF4-FFF2-40B4-BE49-F238E27FC236}">
                  <a16:creationId xmlns:a16="http://schemas.microsoft.com/office/drawing/2014/main" id="{A5E7F9D4-8322-3004-3CEF-FBE412009DEB}"/>
                </a:ext>
              </a:extLst>
            </p:cNvPr>
            <p:cNvSpPr txBox="1"/>
            <p:nvPr/>
          </p:nvSpPr>
          <p:spPr>
            <a:xfrm>
              <a:off x="8355143" y="266485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$ 3.21</a:t>
              </a:r>
              <a:endParaRPr sz="2500">
                <a:solidFill>
                  <a:srgbClr val="240B5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1" ma:contentTypeDescription="Create a new document." ma:contentTypeScope="" ma:versionID="2ae1789c1cf667be5c607601aecc52ee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f94ffd50053fd8edc7f22618922411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5C6016-97BE-41F8-8E38-B04F8AC004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7C1F99-ABD7-4C52-8702-38547D486751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E69D01-E10D-4FC2-B769-1AB9E274EE4E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713</Words>
  <Application>Microsoft Office PowerPoint</Application>
  <PresentationFormat>Widescreen</PresentationFormat>
  <Paragraphs>128</Paragraphs>
  <Slides>22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3" baseType="lpstr">
      <vt:lpstr>Arial</vt:lpstr>
      <vt:lpstr>Bebas Neue</vt:lpstr>
      <vt:lpstr>Calibri</vt:lpstr>
      <vt:lpstr>Calibri Light</vt:lpstr>
      <vt:lpstr>EB Garamond</vt:lpstr>
      <vt:lpstr>Nunito</vt:lpstr>
      <vt:lpstr>Roboto</vt:lpstr>
      <vt:lpstr>Tenorite</vt:lpstr>
      <vt:lpstr>Tenorite </vt:lpstr>
      <vt:lpstr>Tenorite Bold</vt:lpstr>
      <vt:lpstr>Tema do Office</vt:lpstr>
      <vt:lpstr>Apresentação do PowerPoint</vt:lpstr>
      <vt:lpstr>Apresentação do PowerPoint</vt:lpstr>
      <vt:lpstr>Apresentação do PowerPoint</vt:lpstr>
      <vt:lpstr>Sobre nós</vt:lpstr>
      <vt:lpstr>problema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Relatório de Dados</vt:lpstr>
      <vt:lpstr>Resumo do aprendizado</vt:lpstr>
      <vt:lpstr>Agradecimentos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Antonio</dc:creator>
  <cp:lastModifiedBy>Gustavo Antonio</cp:lastModifiedBy>
  <cp:revision>83</cp:revision>
  <dcterms:created xsi:type="dcterms:W3CDTF">2022-10-12T00:44:27Z</dcterms:created>
  <dcterms:modified xsi:type="dcterms:W3CDTF">2022-12-05T09:50:17Z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